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2" r:id="rId4"/>
    <p:sldId id="263" r:id="rId5"/>
    <p:sldId id="269" r:id="rId6"/>
    <p:sldId id="270" r:id="rId7"/>
    <p:sldId id="276" r:id="rId8"/>
    <p:sldId id="271" r:id="rId9"/>
    <p:sldId id="273" r:id="rId10"/>
    <p:sldId id="272" r:id="rId11"/>
    <p:sldId id="274" r:id="rId12"/>
    <p:sldId id="275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briola" panose="04040605051002020D02" pitchFamily="82" charset="0"/>
      <p:regular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6"/>
    <a:srgbClr val="EAEDF6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071F7-E1C9-4882-BA60-433D2D574D20}" v="87" dt="2022-06-15T07:00:02.745"/>
    <p1510:client id="{D94A401A-69AF-4810-B69A-8803D9A6A294}" v="167" dt="2022-06-15T05:21:59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latin typeface="Gabriola" panose="04040605051002020D02" pitchFamily="82" charset="0"/>
              </a:rPr>
              <a:t>Мобильная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Уфа, 83 лицей</a:t>
            </a:r>
          </a:p>
          <a:p>
            <a:r>
              <a:rPr lang="ru-RU" dirty="0"/>
              <a:t>Выполнил: Заев Егор</a:t>
            </a:r>
          </a:p>
          <a:p>
            <a:r>
              <a:rPr lang="ru-RU" dirty="0"/>
              <a:t>Преподаватель: </a:t>
            </a:r>
            <a:r>
              <a:rPr lang="ru-RU" dirty="0" err="1"/>
              <a:t>Дружинская</a:t>
            </a:r>
            <a:r>
              <a:rPr lang="ru-RU" dirty="0"/>
              <a:t> Е. В.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по развитию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Уроки по </a:t>
            </a:r>
            <a:r>
              <a:rPr lang="en-US" sz="2400" b="1" dirty="0">
                <a:solidFill>
                  <a:srgbClr val="222B36"/>
                </a:solidFill>
                <a:latin typeface="+mj-lt"/>
              </a:rPr>
              <a:t>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Отправка базы данных через меню «поделиться»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B36"/>
                </a:solidFill>
                <a:latin typeface="+mj-lt"/>
              </a:rPr>
              <a:t>Перевод интерфейса на другие языки</a:t>
            </a:r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136852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Назначение приложения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1689" y="1341690"/>
            <a:ext cx="8511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r>
              <a:rPr lang="ru-RU" sz="2400" dirty="0">
                <a:solidFill>
                  <a:srgbClr val="222B36"/>
                </a:solidFill>
              </a:rPr>
              <a:t>Манипуляции с файлами баз данных, таких как «</a:t>
            </a:r>
            <a:r>
              <a:rPr lang="en-US" sz="2400" dirty="0">
                <a:solidFill>
                  <a:srgbClr val="222B36"/>
                </a:solidFill>
              </a:rPr>
              <a:t>.</a:t>
            </a:r>
            <a:r>
              <a:rPr lang="en-US" sz="2400" dirty="0" err="1">
                <a:solidFill>
                  <a:srgbClr val="222B36"/>
                </a:solidFill>
              </a:rPr>
              <a:t>db</a:t>
            </a:r>
            <a:r>
              <a:rPr lang="ru-RU" sz="2400" dirty="0">
                <a:solidFill>
                  <a:srgbClr val="222B36"/>
                </a:solidFill>
              </a:rPr>
              <a:t>», «</a:t>
            </a:r>
            <a:r>
              <a:rPr lang="en-US" sz="2400" dirty="0">
                <a:solidFill>
                  <a:srgbClr val="222B36"/>
                </a:solidFill>
              </a:rPr>
              <a:t>.</a:t>
            </a:r>
            <a:r>
              <a:rPr lang="en-US" sz="2400" dirty="0" err="1">
                <a:solidFill>
                  <a:srgbClr val="222B36"/>
                </a:solidFill>
              </a:rPr>
              <a:t>sqlite</a:t>
            </a:r>
            <a:r>
              <a:rPr lang="ru-RU" sz="2400" dirty="0">
                <a:solidFill>
                  <a:srgbClr val="222B36"/>
                </a:solidFill>
              </a:rPr>
              <a:t>»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ru-RU" sz="2400" dirty="0">
                <a:solidFill>
                  <a:srgbClr val="222B36"/>
                </a:solidFill>
              </a:rPr>
              <a:t>и т. п. на мобильных устройствах под управлением системы </a:t>
            </a:r>
            <a:r>
              <a:rPr lang="en-US" sz="2400" dirty="0">
                <a:solidFill>
                  <a:srgbClr val="222B36"/>
                </a:solidFill>
              </a:rPr>
              <a:t>Android</a:t>
            </a:r>
            <a:r>
              <a:rPr lang="ru-RU" sz="2400" dirty="0">
                <a:solidFill>
                  <a:srgbClr val="222B3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создание базы данных,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ru-RU" sz="2400" dirty="0">
                <a:solidFill>
                  <a:srgbClr val="222B36"/>
                </a:solidFill>
              </a:rPr>
              <a:t>для использования в других приложениях;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редактирование файла базы данных;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построение </a:t>
            </a:r>
            <a:r>
              <a:rPr lang="en-US" sz="2400" dirty="0">
                <a:solidFill>
                  <a:srgbClr val="222B36"/>
                </a:solidFill>
              </a:rPr>
              <a:t>SQL-</a:t>
            </a:r>
            <a:r>
              <a:rPr lang="ru-RU" sz="2400" dirty="0">
                <a:solidFill>
                  <a:srgbClr val="222B36"/>
                </a:solidFill>
              </a:rPr>
              <a:t>запросов к базе данных</a:t>
            </a:r>
            <a:r>
              <a:rPr lang="en-US" sz="2400" dirty="0">
                <a:solidFill>
                  <a:srgbClr val="222B36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уроки по </a:t>
            </a:r>
            <a:r>
              <a:rPr lang="en-US" sz="2400" dirty="0">
                <a:solidFill>
                  <a:srgbClr val="222B36"/>
                </a:solidFill>
              </a:rPr>
              <a:t>SQL</a:t>
            </a:r>
            <a:r>
              <a:rPr lang="ru-RU" sz="2400" dirty="0">
                <a:solidFill>
                  <a:srgbClr val="222B3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85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22B36"/>
                </a:solidFill>
              </a:rPr>
              <a:t>Создание удобного и красивого инструмента для работы с базами данных на мобильном устройстве.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0233" y="2670548"/>
            <a:ext cx="77766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Задачи</a:t>
            </a:r>
          </a:p>
          <a:p>
            <a:pPr algn="ctr"/>
            <a:endParaRPr lang="ru-RU" sz="24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Изучение теории баз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Поиск и оценка подобных приложений.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Проектирование структуры приложения.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Реализация механизмов работы с базой данных.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Создание интерфейса приложения на русском и английском языках.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Подготовка учебника по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SQL.</a:t>
            </a: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8745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Обзор аналогов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799989"/>
              </p:ext>
            </p:extLst>
          </p:nvPr>
        </p:nvGraphicFramePr>
        <p:xfrm>
          <a:off x="838200" y="3033757"/>
          <a:ext cx="4873318" cy="281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37545">
                <a:tc>
                  <a:txBody>
                    <a:bodyPr/>
                    <a:lstStyle/>
                    <a:p>
                      <a:r>
                        <a:rPr lang="ru-RU" dirty="0"/>
                        <a:t>Нравится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нравится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Возможность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работать с несколькими БД в разных окнах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Работает только под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управлением </a:t>
                      </a:r>
                      <a:r>
                        <a:rPr lang="ru-RU" b="0" i="0" u="none" strike="noStrike" baseline="0" dirty="0" err="1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декстопных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 ОС (</a:t>
                      </a:r>
                      <a:r>
                        <a:rPr lang="en-US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Windows, Mac, Linux</a:t>
                      </a:r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  <a:tr h="437545">
                <a:tc>
                  <a:txBody>
                    <a:bodyPr/>
                    <a:lstStyle/>
                    <a:p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u="none" strike="noStrike" baseline="0" dirty="0">
                          <a:solidFill>
                            <a:srgbClr val="222B36"/>
                          </a:solidFill>
                          <a:effectLst/>
                          <a:latin typeface="+mn-lt"/>
                        </a:rPr>
                        <a:t>Интерфейс управления только на английском (неполный перевод)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4054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46152"/>
              </p:ext>
            </p:extLst>
          </p:nvPr>
        </p:nvGraphicFramePr>
        <p:xfrm>
          <a:off x="6297538" y="3033756"/>
          <a:ext cx="4873318" cy="26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59">
                  <a:extLst>
                    <a:ext uri="{9D8B030D-6E8A-4147-A177-3AD203B41FA5}">
                      <a16:colId xmlns:a16="http://schemas.microsoft.com/office/drawing/2014/main" val="3383473203"/>
                    </a:ext>
                  </a:extLst>
                </a:gridCol>
                <a:gridCol w="2436659">
                  <a:extLst>
                    <a:ext uri="{9D8B030D-6E8A-4147-A177-3AD203B41FA5}">
                      <a16:colId xmlns:a16="http://schemas.microsoft.com/office/drawing/2014/main" val="2035436857"/>
                    </a:ext>
                  </a:extLst>
                </a:gridCol>
              </a:tblGrid>
              <a:tr h="4443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Нравится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 нравится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94994"/>
                  </a:ext>
                </a:extLst>
              </a:tr>
              <a:tr h="109993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Собственная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реализация проводника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222B36"/>
                          </a:solidFill>
                        </a:rPr>
                        <a:t>Отсутствие</a:t>
                      </a: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 справочных материалов и уроков</a:t>
                      </a:r>
                      <a:endParaRPr lang="ru-RU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9512"/>
                  </a:ext>
                </a:extLst>
              </a:tr>
              <a:tr h="10999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baseline="0" dirty="0">
                        <a:solidFill>
                          <a:srgbClr val="222B36"/>
                        </a:solidFill>
                      </a:endParaRPr>
                    </a:p>
                  </a:txBody>
                  <a:tcPr>
                    <a:solidFill>
                      <a:srgbClr val="EAEDF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baseline="0" dirty="0">
                          <a:solidFill>
                            <a:srgbClr val="222B36"/>
                          </a:solidFill>
                        </a:rPr>
                        <a:t>Нельзя выполнять SQL-запросы к базе данных</a:t>
                      </a:r>
                    </a:p>
                  </a:txBody>
                  <a:tcPr>
                    <a:solidFill>
                      <a:srgbClr val="EA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218552"/>
                  </a:ext>
                </a:extLst>
              </a:tr>
            </a:tbl>
          </a:graphicData>
        </a:graphic>
      </p:graphicFrame>
      <p:pic>
        <p:nvPicPr>
          <p:cNvPr id="1026" name="Picture 2" descr="https://sqlitestudio.pl/img/sqlitestu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50" y="1898889"/>
            <a:ext cx="475805" cy="49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0255" y="196324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2B36"/>
                </a:solidFill>
              </a:rPr>
              <a:t>SQLite studio</a:t>
            </a:r>
            <a:endParaRPr lang="ru-RU" dirty="0">
              <a:solidFill>
                <a:srgbClr val="222B3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38296" y="2008599"/>
            <a:ext cx="22737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 err="1">
                <a:solidFill>
                  <a:srgbClr val="222B36"/>
                </a:solidFill>
                <a:ea typeface="SamsungOne 450C"/>
              </a:rPr>
              <a:t>SQLite</a:t>
            </a:r>
            <a:r>
              <a:rPr lang="ru-RU" dirty="0">
                <a:solidFill>
                  <a:srgbClr val="222B36"/>
                </a:solidFill>
                <a:ea typeface="SamsungOne 450C"/>
              </a:rPr>
              <a:t> редактор</a:t>
            </a:r>
            <a:endParaRPr lang="ru-RU" dirty="0">
              <a:solidFill>
                <a:srgbClr val="222B36"/>
              </a:solidFill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DC3352EB-5CCB-9A30-EB34-27331AA4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6" y="1959201"/>
            <a:ext cx="508908" cy="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2306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D88BDB-EF14-70C7-970D-F8D2A37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5A5E8F-6B3B-DE69-E423-752CA88A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F5679F-1044-3E7B-32FB-64AAEF1E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Диаграмма вариантов</a:t>
            </a:r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70C2958-92F5-A676-60D4-0BDE7DC5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14" y="1054705"/>
            <a:ext cx="8285841" cy="52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6131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933476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B36"/>
                </a:solidFill>
                <a:latin typeface="+mj-lt"/>
              </a:rPr>
              <a:t>UML-</a:t>
            </a:r>
            <a:r>
              <a:rPr lang="ru-RU" sz="2400" b="1" dirty="0">
                <a:solidFill>
                  <a:srgbClr val="222B36"/>
                </a:solidFill>
                <a:latin typeface="+mj-lt"/>
              </a:rPr>
              <a:t>диаграмма</a:t>
            </a:r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F045CB8-39E0-BA14-ED4F-F5E08F2F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57" y="1393825"/>
            <a:ext cx="7922985" cy="51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5041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Прототипирование экранов, </a:t>
            </a:r>
            <a:r>
              <a:rPr lang="ru-RU" b="1" dirty="0" err="1"/>
              <a:t>nav-graph</a:t>
            </a:r>
            <a:endParaRPr lang="ru-RU" b="1" dirty="0">
              <a:ea typeface="SamsungOne 800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1689" y="933476"/>
            <a:ext cx="1009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rgbClr val="222B36"/>
                </a:solidFill>
              </a:rPr>
              <a:t>Минималистичный</a:t>
            </a:r>
            <a:r>
              <a:rPr lang="ru-RU" sz="2400" dirty="0">
                <a:solidFill>
                  <a:srgbClr val="222B36"/>
                </a:solidFill>
              </a:rPr>
              <a:t>, понятный пользовательский интерфейс</a:t>
            </a:r>
            <a:endParaRPr lang="en-US" sz="2400" dirty="0">
              <a:solidFill>
                <a:srgbClr val="222B36"/>
              </a:solidFill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9D624BA-DBCE-567D-0F17-0B410735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30" y="1397485"/>
            <a:ext cx="6943270" cy="52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506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Описание классов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222B36"/>
                </a:solidFill>
                <a:latin typeface="+mj-lt"/>
              </a:rPr>
              <a:t>Классы</a:t>
            </a:r>
          </a:p>
          <a:p>
            <a:endParaRPr lang="ru-RU" sz="2400" b="1" dirty="0">
              <a:solidFill>
                <a:srgbClr val="222B36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БД, кнопки создания/открытия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TableListFragment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отображение списка таблиц в БД, кнопка выполнения запроса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QueryFragment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выполнение запроса на языке </a:t>
            </a:r>
            <a:r>
              <a:rPr lang="en-US" sz="2400" dirty="0">
                <a:solidFill>
                  <a:srgbClr val="222B36"/>
                </a:solidFill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TableViewFragment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просмотр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ItemEditorFragment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редактирование строки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MainActivity</a:t>
            </a:r>
            <a:r>
              <a:rPr lang="en-US" sz="2400" dirty="0">
                <a:solidFill>
                  <a:srgbClr val="222B36"/>
                </a:solidFill>
              </a:rPr>
              <a:t> – </a:t>
            </a:r>
            <a:r>
              <a:rPr lang="ru-RU" sz="2400" dirty="0">
                <a:solidFill>
                  <a:srgbClr val="222B36"/>
                </a:solidFill>
              </a:rPr>
              <a:t>контейнер всех фрагментов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Db –</a:t>
            </a:r>
            <a:r>
              <a:rPr lang="ru-RU" sz="2400" dirty="0">
                <a:solidFill>
                  <a:srgbClr val="222B36"/>
                </a:solidFill>
              </a:rPr>
              <a:t> дополняет</a:t>
            </a:r>
            <a:r>
              <a:rPr lang="en-US" sz="2400" dirty="0">
                <a:solidFill>
                  <a:srgbClr val="222B36"/>
                </a:solidFill>
              </a:rPr>
              <a:t> </a:t>
            </a:r>
            <a:r>
              <a:rPr lang="en-US" sz="2400" dirty="0" err="1">
                <a:solidFill>
                  <a:srgbClr val="222B36"/>
                </a:solidFill>
              </a:rPr>
              <a:t>SQLiteOpenHelper</a:t>
            </a:r>
            <a:r>
              <a:rPr lang="ru-RU" sz="2400" dirty="0">
                <a:solidFill>
                  <a:srgbClr val="222B36"/>
                </a:solidFill>
              </a:rPr>
              <a:t>, работа с базой данных</a:t>
            </a:r>
          </a:p>
          <a:p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4279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инструменты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1689" y="1341690"/>
            <a:ext cx="10092583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Android Studio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SQLiteDatabase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Navigation API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Material design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Translation editor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WorkManager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6"/>
                </a:solidFill>
              </a:rPr>
              <a:t>Animation API</a:t>
            </a:r>
            <a:endParaRPr lang="ru-RU" sz="2400" dirty="0">
              <a:solidFill>
                <a:srgbClr val="222B36"/>
              </a:solidFill>
              <a:ea typeface="SamsungOne 450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B36"/>
                </a:solidFill>
              </a:rPr>
              <a:t>ThreadPolicy</a:t>
            </a:r>
            <a:endParaRPr lang="en-US" sz="2400" dirty="0">
              <a:solidFill>
                <a:srgbClr val="222B36"/>
              </a:solidFill>
              <a:ea typeface="SamsungOne 450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6"/>
              </a:solidFill>
            </a:endParaRPr>
          </a:p>
          <a:p>
            <a:endParaRPr lang="ru-RU" sz="2400" dirty="0">
              <a:solidFill>
                <a:srgbClr val="222B36"/>
              </a:solidFill>
            </a:endParaRPr>
          </a:p>
          <a:p>
            <a:endParaRPr lang="en-US" sz="2400" b="1" dirty="0">
              <a:solidFill>
                <a:srgbClr val="222B36"/>
              </a:solidFill>
              <a:latin typeface="+mj-lt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77139F-CEAB-7063-363A-CECC6484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53" y="1339584"/>
            <a:ext cx="907276" cy="20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8726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297</Words>
  <Application>Microsoft Office PowerPoint</Application>
  <PresentationFormat>Широкоэкранный</PresentationFormat>
  <Paragraphs>81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Samsung IT School White</vt:lpstr>
      <vt:lpstr>Samsung IT School En</vt:lpstr>
      <vt:lpstr>Samsung IT School White En</vt:lpstr>
      <vt:lpstr>Мобильная СУБД</vt:lpstr>
      <vt:lpstr>Назначение приложения</vt:lpstr>
      <vt:lpstr>Цель и задачи</vt:lpstr>
      <vt:lpstr>Обзор аналогов</vt:lpstr>
      <vt:lpstr>Диаграмма вариантов</vt:lpstr>
      <vt:lpstr>Диаграмма классов</vt:lpstr>
      <vt:lpstr>Прототипирование экранов, nav-graph</vt:lpstr>
      <vt:lpstr>Описание классов</vt:lpstr>
      <vt:lpstr>Использованные инструменты</vt:lpstr>
      <vt:lpstr>Планы по развитию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Student</cp:lastModifiedBy>
  <cp:revision>90</cp:revision>
  <dcterms:created xsi:type="dcterms:W3CDTF">2020-05-25T08:37:09Z</dcterms:created>
  <dcterms:modified xsi:type="dcterms:W3CDTF">2022-06-15T07:00:36Z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